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306" r:id="rId2"/>
    <p:sldId id="291" r:id="rId3"/>
    <p:sldId id="305" r:id="rId4"/>
    <p:sldId id="256" r:id="rId5"/>
    <p:sldId id="283" r:id="rId6"/>
    <p:sldId id="288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259" r:id="rId19"/>
    <p:sldId id="292" r:id="rId20"/>
    <p:sldId id="293" r:id="rId21"/>
    <p:sldId id="319" r:id="rId22"/>
    <p:sldId id="308" r:id="rId23"/>
    <p:sldId id="318" r:id="rId24"/>
    <p:sldId id="314" r:id="rId25"/>
    <p:sldId id="315" r:id="rId26"/>
    <p:sldId id="311" r:id="rId27"/>
    <p:sldId id="312" r:id="rId28"/>
    <p:sldId id="307" r:id="rId29"/>
    <p:sldId id="313" r:id="rId30"/>
    <p:sldId id="316" r:id="rId31"/>
    <p:sldId id="317" r:id="rId32"/>
    <p:sldId id="320" r:id="rId33"/>
    <p:sldId id="321" r:id="rId34"/>
    <p:sldId id="322" r:id="rId35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0761"/>
    <p:restoredTop sz="94648"/>
  </p:normalViewPr>
  <p:slideViewPr>
    <p:cSldViewPr showGuides="1">
      <p:cViewPr varScale="1">
        <p:scale>
          <a:sx n="61" d="100"/>
          <a:sy n="61" d="100"/>
        </p:scale>
        <p:origin x="216" y="1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A7DAF0A5-3924-1843-ABDB-8C8A61B7C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87A2115B-B25D-5649-BB66-331E4A035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BE81B4D-EB54-4B4C-8FC1-FDA551A2F9D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9A8E43E-94ED-9C40-9EE5-F9F523BEA75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64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277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26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356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18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5C8FE855-9860-4D4F-BD91-F7801D47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0AE8B5AD-08C8-D344-9399-54B279C7BB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36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48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05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366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464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4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18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4DDB9-A8B4-F142-8732-70F79614CD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85847-F5F2-B645-AD4A-158475AB714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7120EC-F78E-4442-B124-880E44B7B7A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3D9E-08ED-FD46-A9C0-84F7B4758F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94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FD37D-5F07-5042-9797-F2FE4C44FB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4BC1B-09E9-B845-8DBD-B5E6D26F4C3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186D-42AF-244E-BCB2-0502197F520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CBF2E-3DB5-CE44-93B3-DCC0D369CC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37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66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7410F-6563-5447-A1B0-3A471864510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AB2AF-1D7C-5B41-9AB9-F0C98C1D8E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3BC12-7747-5344-A484-C79C524A17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258D53-B919-114E-A033-E3960A367F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255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4F822E-4454-FD45-84E5-9856CD167F0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9E36C1-5FB4-5843-9ADF-71C3331AB42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15153D-7A5A-074F-A766-EAFFBEF240A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29841-9533-D947-B818-6BF336DD06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27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9B656-C0D4-8C48-86A5-4982CBEA245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46325-E131-014A-AE9F-A263F0C39A3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37E8D-543F-2442-89A6-2D1FC174561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EEB597-8DB9-714B-9F5F-93BBBB963B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84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F58A4-7A85-CA4B-AC19-13814DEA518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AFC4F-6E5D-3348-96DF-0DD01A7CF1B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F0D57-D293-4E4E-AF03-F4D1835F20F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21236-CF0E-444C-9332-D322AAF1B5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43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7B64A0-AB84-8A4F-B943-BD615F2E3D6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CBB51C-81BB-5840-BCF6-C0BD6C8BF4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4992793-2961-5F4A-B08F-9937186E7AB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1508D-E59F-4147-8F31-78D75BB39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2E2777-2041-EC4A-9561-04567A29D42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26D1EB9-7748-3E42-942A-33A48C29660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EDF600D-74B8-3941-BA86-F490A62F366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5A8FB4-DFFD-8843-9301-85F658299D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74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A7D4AF1-0EED-B943-AF64-056A3D2C07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891F14-95FF-6D49-9FCD-15D38ECF3C0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BEFC73-52BA-6A40-B3EE-62E96239D6C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785E11-D5DE-AB43-81B1-6ADEBF9216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6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8B79117-AB60-5543-A22B-5F85988CBE7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927B48-E75C-DD4F-BAA9-530CA8CC638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C59620-02FF-574A-BB1D-5248CA98458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9515B-0555-7141-89EB-09AEE47A04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59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F1D260-025C-464E-A872-7137F6C8C5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09206C-7E86-0A4D-BF5D-4A9EDBFA57B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534B8E-76C1-914B-B7ED-85FF16D67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798A0B-4228-BB4F-B439-ED3AEB5E4B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23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975192-2B3A-4749-AAE3-090A7873B4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9504767-667B-DB43-BA61-2F6F87E6B9C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B15438-7F80-4443-AAF7-A38B326BED4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42436-41BC-B943-80DA-FE209760F0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99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4D4E164-48E8-3342-917D-CCEE4882D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48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145B0F3-9432-7D41-AF44-1AFB420F4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BFD0AB2-3085-2B42-B6E6-44FB184B7B8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2FAC3C6-0A58-7940-B8F8-19BCBE0A96C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0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F0D4C9-E6A7-9847-976E-B54C275F463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51E83B2-35E0-8641-B5E6-F3C0402584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desystems/ramadda" TargetMode="External"/><Relationship Id="rId2" Type="http://schemas.openxmlformats.org/officeDocument/2006/relationships/hyperlink" Target="https://ramadda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amadda.unidata.ucar.edu/repository/a/sipi_nt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madda.unidata.ucar.edu/repository/entry/show?entryid=9ec28bb1-3383-46b3-b0ad-5cec3d7bb49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amadda.unidata.ucar.edu/repository/entry/show?entryid=4f82e53d-05a0-4f30-977d-b8b298416fad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amadda.unidata.ucar.edu/repository/a/point_collection_collection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purpleair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amadda.unidata.ucar.edu/repository/a/ramadda_tour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amadda.unidata.ucar.edu/repository/entry/show?entryid=9d2c4707-4027-49fd-be55-51cd08acbcb6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amadda.unidata.ucar.edu/repository/a/workshop_fil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0D476C04-1639-9044-8C75-94672DDC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8593F4-9DDA-CF4E-B38A-0C22449384E4}"/>
              </a:ext>
            </a:extLst>
          </p:cNvPr>
          <p:cNvSpPr txBox="1"/>
          <p:nvPr/>
        </p:nvSpPr>
        <p:spPr>
          <a:xfrm>
            <a:off x="116785" y="1149845"/>
            <a:ext cx="8413329" cy="470898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</a:t>
            </a:r>
            <a:r>
              <a:rPr lang="en-US" sz="2000" dirty="0">
                <a:solidFill>
                  <a:schemeClr val="tx1"/>
                </a:solidFill>
              </a:rPr>
              <a:t>epository for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rchiving and </a:t>
            </a:r>
            <a:r>
              <a:rPr lang="en-US" sz="2000" b="1" dirty="0" err="1">
                <a:solidFill>
                  <a:schemeClr val="tx1"/>
                </a:solidFill>
              </a:rPr>
              <a:t>MA</a:t>
            </a:r>
            <a:r>
              <a:rPr lang="en-US" sz="2000" dirty="0" err="1">
                <a:solidFill>
                  <a:schemeClr val="tx1"/>
                </a:solidFill>
              </a:rPr>
              <a:t>naging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D</a:t>
            </a:r>
            <a:r>
              <a:rPr lang="en-US" sz="2000" dirty="0">
                <a:solidFill>
                  <a:schemeClr val="tx1"/>
                </a:solidFill>
              </a:rPr>
              <a:t>iverse </a:t>
            </a:r>
            <a:r>
              <a:rPr lang="en-US" sz="2000" b="1" dirty="0" err="1">
                <a:solidFill>
                  <a:schemeClr val="tx1"/>
                </a:solidFill>
              </a:rPr>
              <a:t>DA</a:t>
            </a:r>
            <a:r>
              <a:rPr lang="en-US" sz="2000" dirty="0" err="1">
                <a:solidFill>
                  <a:schemeClr val="tx1"/>
                </a:solidFill>
              </a:rPr>
              <a:t>ta</a:t>
            </a:r>
            <a:endParaRPr lang="en-US" sz="2000" dirty="0">
              <a:solidFill>
                <a:schemeClr val="tx1"/>
              </a:solidFill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ramadda.org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Combines -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Content management system/Wiki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Scientific data repository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Visualization environment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Technology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Open source  - </a:t>
            </a: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geodesystems</a:t>
            </a: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</a:t>
            </a:r>
            <a:endParaRPr lang="en-US" sz="2000" dirty="0">
              <a:solidFill>
                <a:schemeClr val="tx1"/>
              </a:solidFill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Java based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 Runs stand-alone or in a servlet container (e.g., Tomcat)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Workshop site – </a:t>
            </a:r>
            <a:r>
              <a:rPr lang="en-US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https://ramadda.unidata.ucar.edu/repository/a/sipi_ntu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4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7117A-4FCE-EF47-9481-548EE2A4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3" y="2209800"/>
            <a:ext cx="8589308" cy="3497334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3D5C9C62-693C-7D4A-9216-723B12D2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86054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Choose New File</a:t>
            </a:r>
          </a:p>
        </p:txBody>
      </p:sp>
      <p:cxnSp>
        <p:nvCxnSpPr>
          <p:cNvPr id="9" name="Straight Arrow Connector 16">
            <a:extLst>
              <a:ext uri="{FF2B5EF4-FFF2-40B4-BE49-F238E27FC236}">
                <a16:creationId xmlns:a16="http://schemas.microsoft.com/office/drawing/2014/main" id="{7EDA7926-8696-5F48-A951-75208C592693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>
            <a:off x="2438400" y="3089140"/>
            <a:ext cx="381000" cy="228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14911"/>
            <a:ext cx="2552700" cy="10404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Now, go back to the new folder entry you just created and click on the entry popup menu and choose New File</a:t>
            </a:r>
          </a:p>
        </p:txBody>
      </p:sp>
    </p:spTree>
    <p:extLst>
      <p:ext uri="{BB962C8B-B14F-4D97-AF65-F5344CB8AC3E}">
        <p14:creationId xmlns:p14="http://schemas.microsoft.com/office/powerpoint/2010/main" val="18419083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2DC089-1C16-0443-A5E9-E064D1A9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5" y="2001074"/>
            <a:ext cx="8075226" cy="329148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14911"/>
            <a:ext cx="2552700" cy="6505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example image file and press Add File</a:t>
            </a:r>
          </a:p>
        </p:txBody>
      </p:sp>
    </p:spTree>
    <p:extLst>
      <p:ext uri="{BB962C8B-B14F-4D97-AF65-F5344CB8AC3E}">
        <p14:creationId xmlns:p14="http://schemas.microsoft.com/office/powerpoint/2010/main" val="23044230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upload a data file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33493"/>
            <a:ext cx="3429000" cy="9715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First – go to the Workshop Data Files -&gt;</a:t>
            </a:r>
            <a:r>
              <a:rPr lang="en-US" alt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Cr1000 </a:t>
            </a:r>
            <a:r>
              <a:rPr lang="en-US" altLang="en-US" sz="12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Atmosdata</a:t>
            </a:r>
            <a:r>
              <a:rPr lang="en-US" alt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en-US" sz="1200" dirty="0">
                <a:solidFill>
                  <a:srgbClr val="000000"/>
                </a:solidFill>
              </a:rPr>
              <a:t>entry 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and download the data file and save it to disk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159C-20D8-6847-8E5C-03B00587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1" y="1937346"/>
            <a:ext cx="7943350" cy="3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58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go back to your new folder and this time select “Pick a Type…”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5E031-E897-4A40-BA25-30573B9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802972"/>
            <a:ext cx="8452293" cy="3541913"/>
          </a:xfrm>
          <a:prstGeom prst="rect">
            <a:avLst/>
          </a:prstGeom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D77D250E-F9EE-3544-A79E-BB4062D5A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36" y="274320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Pick a type</a:t>
            </a:r>
          </a:p>
        </p:txBody>
      </p:sp>
      <p:cxnSp>
        <p:nvCxnSpPr>
          <p:cNvPr id="7" name="Straight Arrow Connector 16">
            <a:extLst>
              <a:ext uri="{FF2B5EF4-FFF2-40B4-BE49-F238E27FC236}">
                <a16:creationId xmlns:a16="http://schemas.microsoft.com/office/drawing/2014/main" id="{686FC5F3-271C-4346-8DC4-52F05C9CDDF4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>
            <a:off x="2110636" y="2971800"/>
            <a:ext cx="381000" cy="228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367627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As you can see RAMADDA supports many different entry types.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17490-103A-9443-AFC7-56AAD32D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915"/>
            <a:ext cx="9144000" cy="3022169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96DA212B-36EB-2549-961F-D7FE75123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428999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Under Geoscience-&gt;Point Data select CR1000 Data Logger File</a:t>
            </a:r>
          </a:p>
        </p:txBody>
      </p:sp>
      <p:cxnSp>
        <p:nvCxnSpPr>
          <p:cNvPr id="8" name="Straight Arrow Connector 16">
            <a:extLst>
              <a:ext uri="{FF2B5EF4-FFF2-40B4-BE49-F238E27FC236}">
                <a16:creationId xmlns:a16="http://schemas.microsoft.com/office/drawing/2014/main" id="{853C76C0-0178-4D47-A1D1-D013609C777B}"/>
              </a:ext>
            </a:extLst>
          </p:cNvPr>
          <p:cNvCxnSpPr>
            <a:cxnSpLocks noChangeShapeType="1"/>
            <a:stCxn id="7" idx="1"/>
          </p:cNvCxnSpPr>
          <p:nvPr/>
        </p:nvCxnSpPr>
        <p:spPr bwMode="auto">
          <a:xfrm flipH="1" flipV="1">
            <a:off x="2209800" y="3657600"/>
            <a:ext cx="533400" cy="12562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1153987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data file you just downloaded and press “Add CR1000 Data Logger File”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0F41C-057C-0B43-9F7E-6624D11B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2" y="1828800"/>
            <a:ext cx="8598033" cy="34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183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D2A36-C002-A044-B6ED-0EF3B18D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70" y="1260706"/>
            <a:ext cx="8317955" cy="481473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70" y="830279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RAMADDA will process the file, extracting temporal and other metadata.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AE63C2B-22A5-8842-BA60-B93FEECCC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276600"/>
            <a:ext cx="2057400" cy="1143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The default view of the CR1000 Data Logger entries is the metadata information and an interactive line chart</a:t>
            </a:r>
          </a:p>
        </p:txBody>
      </p:sp>
    </p:spTree>
    <p:extLst>
      <p:ext uri="{BB962C8B-B14F-4D97-AF65-F5344CB8AC3E}">
        <p14:creationId xmlns:p14="http://schemas.microsoft.com/office/powerpoint/2010/main" val="92434516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C9192-1C0D-4745-9272-D47F5CEE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54" y="1750920"/>
            <a:ext cx="7183658" cy="3803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Editing, Deleting, </a:t>
            </a:r>
            <a:r>
              <a:rPr lang="en-US" sz="3200" dirty="0" err="1"/>
              <a:t>etc</a:t>
            </a:r>
            <a:endParaRPr lang="en-US" sz="3200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19686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Through the entry popup menu you can select Edit Entry, Edit Properties, Add Property, Delete Entry,  </a:t>
            </a:r>
            <a:r>
              <a:rPr lang="en-US" altLang="en-US" sz="1200" dirty="0" err="1">
                <a:solidFill>
                  <a:srgbClr val="000000"/>
                </a:solidFill>
              </a:rPr>
              <a:t>etc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961EF-17CF-074D-9F56-F77D2846C518}"/>
              </a:ext>
            </a:extLst>
          </p:cNvPr>
          <p:cNvGrpSpPr/>
          <p:nvPr/>
        </p:nvGrpSpPr>
        <p:grpSpPr>
          <a:xfrm>
            <a:off x="52888" y="2106826"/>
            <a:ext cx="2461712" cy="1474574"/>
            <a:chOff x="159905" y="1463222"/>
            <a:chExt cx="2461712" cy="1474574"/>
          </a:xfrm>
        </p:grpSpPr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69376D64-6E0C-5448-A93D-C92783AEE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1463222"/>
              <a:ext cx="1547312" cy="147457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Export – returns a zip file with entry information and any files. Go ahead and export this entry. Go to the parent folder and do an Import</a:t>
              </a:r>
            </a:p>
          </p:txBody>
        </p:sp>
        <p:cxnSp>
          <p:nvCxnSpPr>
            <p:cNvPr id="8" name="Straight Arrow Connector 15">
              <a:extLst>
                <a:ext uri="{FF2B5EF4-FFF2-40B4-BE49-F238E27FC236}">
                  <a16:creationId xmlns:a16="http://schemas.microsoft.com/office/drawing/2014/main" id="{2A51F9BE-79EA-1E48-AD64-F3BE9A538AFC}"/>
                </a:ext>
              </a:extLst>
            </p:cNvPr>
            <p:cNvCxnSpPr>
              <a:cxnSpLocks noChangeShapeType="1"/>
              <a:stCxn id="7" idx="3"/>
            </p:cNvCxnSpPr>
            <p:nvPr/>
          </p:nvCxnSpPr>
          <p:spPr bwMode="auto">
            <a:xfrm flipV="1">
              <a:off x="1707217" y="2023396"/>
              <a:ext cx="914400" cy="17711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4825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09351-F717-DD44-A604-DA926970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8" y="1394144"/>
            <a:ext cx="8758999" cy="47436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38100" y="1662943"/>
            <a:ext cx="1290491" cy="643947"/>
            <a:chOff x="159905" y="1463223"/>
            <a:chExt cx="1290491" cy="643947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1463223"/>
              <a:ext cx="1290491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Toggle form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7159" y="1785643"/>
              <a:ext cx="137532" cy="32152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A48E7-9C68-694E-BE63-947D462B9444}"/>
              </a:ext>
            </a:extLst>
          </p:cNvPr>
          <p:cNvGrpSpPr/>
          <p:nvPr/>
        </p:nvGrpSpPr>
        <p:grpSpPr>
          <a:xfrm>
            <a:off x="253009" y="5613191"/>
            <a:ext cx="1295400" cy="797033"/>
            <a:chOff x="159905" y="5307777"/>
            <a:chExt cx="1295400" cy="797033"/>
          </a:xfrm>
        </p:grpSpPr>
        <p:sp>
          <p:nvSpPr>
            <p:cNvPr id="22533" name="Rectangle 24">
              <a:extLst>
                <a:ext uri="{FF2B5EF4-FFF2-40B4-BE49-F238E27FC236}">
                  <a16:creationId xmlns:a16="http://schemas.microsoft.com/office/drawing/2014/main" id="{E919CC9E-2FE6-074F-B324-630A35AD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5800010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entries</a:t>
              </a:r>
            </a:p>
          </p:txBody>
        </p:sp>
        <p:cxnSp>
          <p:nvCxnSpPr>
            <p:cNvPr id="22534" name="Straight Arrow Connector 25">
              <a:extLst>
                <a:ext uri="{FF2B5EF4-FFF2-40B4-BE49-F238E27FC236}">
                  <a16:creationId xmlns:a16="http://schemas.microsoft.com/office/drawing/2014/main" id="{7503DF2F-6BB5-0841-A25D-B93DFADB95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21016" y="5307777"/>
              <a:ext cx="146143" cy="47461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2012855" y="1676400"/>
            <a:ext cx="1447800" cy="956181"/>
            <a:chOff x="1976291" y="1321009"/>
            <a:chExt cx="1447800" cy="9561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action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 Managing multiple entries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97BB16-0659-3E46-A848-032740489113}"/>
              </a:ext>
            </a:extLst>
          </p:cNvPr>
          <p:cNvGrpSpPr/>
          <p:nvPr/>
        </p:nvGrpSpPr>
        <p:grpSpPr>
          <a:xfrm>
            <a:off x="3506260" y="1649486"/>
            <a:ext cx="1447800" cy="956181"/>
            <a:chOff x="1976291" y="1321009"/>
            <a:chExt cx="1447800" cy="95618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63EF310B-6464-984B-9C16-B9C6CAD1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Do it</a:t>
              </a:r>
            </a:p>
          </p:txBody>
        </p:sp>
        <p:cxnSp>
          <p:nvCxnSpPr>
            <p:cNvPr id="22" name="Straight Arrow Connector 25">
              <a:extLst>
                <a:ext uri="{FF2B5EF4-FFF2-40B4-BE49-F238E27FC236}">
                  <a16:creationId xmlns:a16="http://schemas.microsoft.com/office/drawing/2014/main" id="{490478E6-7F61-2A41-8ECD-73788874B327}"/>
                </a:ext>
              </a:extLst>
            </p:cNvPr>
            <p:cNvCxnSpPr>
              <a:cxnSpLocks noChangeShapeType="1"/>
              <a:stCxn id="21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14">
            <a:extLst>
              <a:ext uri="{FF2B5EF4-FFF2-40B4-BE49-F238E27FC236}">
                <a16:creationId xmlns:a16="http://schemas.microsoft.com/office/drawing/2014/main" id="{E779ADFF-FFA7-294A-B345-D337B3E5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15" y="423686"/>
            <a:ext cx="1290491" cy="82029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look at how to manage multiple entries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3C54B-1CD8-C649-AD02-8192C4CB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6" y="1125588"/>
            <a:ext cx="8725590" cy="460682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838200" y="2091972"/>
            <a:ext cx="2272597" cy="943190"/>
            <a:chOff x="-52830" y="1529371"/>
            <a:chExt cx="2272597" cy="943190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1" y="1529371"/>
              <a:ext cx="1512376" cy="5813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and drag on an icon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  <a:stCxn id="22531" idx="1"/>
            </p:cNvCxnSpPr>
            <p:nvPr/>
          </p:nvCxnSpPr>
          <p:spPr bwMode="auto">
            <a:xfrm flipH="1">
              <a:off x="-52830" y="1820044"/>
              <a:ext cx="760221" cy="6525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1219200" y="3035162"/>
            <a:ext cx="2402896" cy="908081"/>
            <a:chOff x="1028615" y="1321008"/>
            <a:chExt cx="2402896" cy="9080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8"/>
              <a:ext cx="1302820" cy="5462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Drop it on the destination entry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1028615" y="1594127"/>
              <a:ext cx="1100076" cy="63496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Drag-and-Drop</a:t>
            </a:r>
          </a:p>
        </p:txBody>
      </p:sp>
    </p:spTree>
    <p:extLst>
      <p:ext uri="{BB962C8B-B14F-4D97-AF65-F5344CB8AC3E}">
        <p14:creationId xmlns:p14="http://schemas.microsoft.com/office/powerpoint/2010/main" val="3317274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20EC69-A02B-C44F-B227-21509D9C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 Model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339AA4B-318F-6F4F-9519-3569013478FF}"/>
              </a:ext>
            </a:extLst>
          </p:cNvPr>
          <p:cNvGrpSpPr/>
          <p:nvPr/>
        </p:nvGrpSpPr>
        <p:grpSpPr>
          <a:xfrm>
            <a:off x="139259" y="2400747"/>
            <a:ext cx="2730533" cy="3487365"/>
            <a:chOff x="153134" y="2423950"/>
            <a:chExt cx="2730533" cy="34873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DCA7B8-5B7F-7544-92AB-7D31605A2070}"/>
                </a:ext>
              </a:extLst>
            </p:cNvPr>
            <p:cNvSpPr txBox="1"/>
            <p:nvPr/>
          </p:nvSpPr>
          <p:spPr>
            <a:xfrm>
              <a:off x="1406651" y="4397793"/>
              <a:ext cx="1019831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Thumbnail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9C8C70-4AB8-BC4B-B4C2-6A79977E98D9}"/>
                </a:ext>
              </a:extLst>
            </p:cNvPr>
            <p:cNvSpPr txBox="1"/>
            <p:nvPr/>
          </p:nvSpPr>
          <p:spPr>
            <a:xfrm>
              <a:off x="530940" y="2423950"/>
              <a:ext cx="472565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Tag</a:t>
              </a:r>
              <a:endParaRPr 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4CD197-887C-644E-BB9D-FFF279B20C46}"/>
                </a:ext>
              </a:extLst>
            </p:cNvPr>
            <p:cNvSpPr txBox="1"/>
            <p:nvPr/>
          </p:nvSpPr>
          <p:spPr>
            <a:xfrm>
              <a:off x="166890" y="2805764"/>
              <a:ext cx="881973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Keyword</a:t>
              </a:r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02A0E6-48EC-2A42-B116-3AC0FD1DEEAE}"/>
                </a:ext>
              </a:extLst>
            </p:cNvPr>
            <p:cNvSpPr txBox="1"/>
            <p:nvPr/>
          </p:nvSpPr>
          <p:spPr>
            <a:xfrm>
              <a:off x="153134" y="4395710"/>
              <a:ext cx="574196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Alias</a:t>
              </a:r>
              <a:endParaRPr lang="en-US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D46074-8349-6A4D-8C7F-640931959086}"/>
                </a:ext>
              </a:extLst>
            </p:cNvPr>
            <p:cNvCxnSpPr>
              <a:cxnSpLocks/>
              <a:stCxn id="5" idx="1"/>
              <a:endCxn id="22" idx="3"/>
            </p:cNvCxnSpPr>
            <p:nvPr/>
          </p:nvCxnSpPr>
          <p:spPr bwMode="auto">
            <a:xfrm flipH="1" flipV="1">
              <a:off x="1003505" y="2577839"/>
              <a:ext cx="294661" cy="28190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AB59FF-1D1E-0140-850E-6DA7E281A4D8}"/>
                </a:ext>
              </a:extLst>
            </p:cNvPr>
            <p:cNvCxnSpPr>
              <a:cxnSpLocks/>
              <a:stCxn id="5" idx="1"/>
              <a:endCxn id="23" idx="3"/>
            </p:cNvCxnSpPr>
            <p:nvPr/>
          </p:nvCxnSpPr>
          <p:spPr bwMode="auto">
            <a:xfrm flipH="1">
              <a:off x="1048863" y="2836542"/>
              <a:ext cx="249303" cy="9990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26289F-B78E-0B4F-BFEB-B406F7D4BE5C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 bwMode="auto">
            <a:xfrm flipH="1">
              <a:off x="440232" y="3882993"/>
              <a:ext cx="485871" cy="512717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07AA3F-D48D-1940-919D-CCE77EB02551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 bwMode="auto">
            <a:xfrm flipH="1">
              <a:off x="1916567" y="3865282"/>
              <a:ext cx="142545" cy="53251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4111486D-8BD8-B041-B3F6-22461FB1E5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9545" y="5495537"/>
              <a:ext cx="2574122" cy="4157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Properties attached to entries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787C55-773B-644F-AD07-65CFA38C1867}"/>
              </a:ext>
            </a:extLst>
          </p:cNvPr>
          <p:cNvGrpSpPr/>
          <p:nvPr/>
        </p:nvGrpSpPr>
        <p:grpSpPr>
          <a:xfrm>
            <a:off x="4169942" y="2060373"/>
            <a:ext cx="4267999" cy="1350319"/>
            <a:chOff x="4171469" y="2201694"/>
            <a:chExt cx="4267999" cy="1350319"/>
          </a:xfrm>
        </p:grpSpPr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91CDE90B-EB0D-E841-9411-BD300AD578D6}"/>
                </a:ext>
              </a:extLst>
            </p:cNvPr>
            <p:cNvSpPr/>
            <p:nvPr/>
          </p:nvSpPr>
          <p:spPr bwMode="auto">
            <a:xfrm>
              <a:off x="4171469" y="286710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6CFC9B8-B4A2-BE4F-903D-9DEE13B58D49}"/>
                </a:ext>
              </a:extLst>
            </p:cNvPr>
            <p:cNvSpPr txBox="1"/>
            <p:nvPr/>
          </p:nvSpPr>
          <p:spPr>
            <a:xfrm>
              <a:off x="4766089" y="2601683"/>
              <a:ext cx="109041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Wiki text &amp;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displays</a:t>
              </a:r>
              <a:r>
                <a:rPr lang="en-US" sz="1400" dirty="0"/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41E7898-BDC4-7741-A116-81CF69A3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921" y="2201694"/>
              <a:ext cx="2337547" cy="13503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5BB6AF4-3311-9844-BEEF-EE5A4B18E498}"/>
              </a:ext>
            </a:extLst>
          </p:cNvPr>
          <p:cNvGrpSpPr/>
          <p:nvPr/>
        </p:nvGrpSpPr>
        <p:grpSpPr>
          <a:xfrm>
            <a:off x="4169942" y="859832"/>
            <a:ext cx="4175838" cy="995674"/>
            <a:chOff x="4171469" y="783011"/>
            <a:chExt cx="4175838" cy="99567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E023B8-26CA-044F-B140-109DF780A3C7}"/>
                </a:ext>
              </a:extLst>
            </p:cNvPr>
            <p:cNvSpPr txBox="1"/>
            <p:nvPr/>
          </p:nvSpPr>
          <p:spPr>
            <a:xfrm>
              <a:off x="4903883" y="1258568"/>
              <a:ext cx="80182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Search</a:t>
              </a:r>
              <a:r>
                <a:rPr lang="en-US" sz="1400" dirty="0"/>
                <a:t> </a:t>
              </a:r>
            </a:p>
          </p:txBody>
        </p:sp>
        <p:sp>
          <p:nvSpPr>
            <p:cNvPr id="60" name="Left-Right Arrow 59">
              <a:extLst>
                <a:ext uri="{FF2B5EF4-FFF2-40B4-BE49-F238E27FC236}">
                  <a16:creationId xmlns:a16="http://schemas.microsoft.com/office/drawing/2014/main" id="{58419F2D-CFC6-1A4E-A451-C0A7E986184D}"/>
                </a:ext>
              </a:extLst>
            </p:cNvPr>
            <p:cNvSpPr/>
            <p:nvPr/>
          </p:nvSpPr>
          <p:spPr bwMode="auto">
            <a:xfrm>
              <a:off x="4171469" y="1410347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5FF6BE6-E43F-0042-9E8B-9F08B6E7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5529" y="783011"/>
              <a:ext cx="2301778" cy="9956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D30342-0EBE-794A-8CF6-4E97C6BFC810}"/>
              </a:ext>
            </a:extLst>
          </p:cNvPr>
          <p:cNvGrpSpPr/>
          <p:nvPr/>
        </p:nvGrpSpPr>
        <p:grpSpPr>
          <a:xfrm>
            <a:off x="4169942" y="3705901"/>
            <a:ext cx="4278061" cy="1138238"/>
            <a:chOff x="4171469" y="4063096"/>
            <a:chExt cx="4278061" cy="113823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0BB59E-5FFD-8A47-943F-4DAEFF84DD8C}"/>
                </a:ext>
              </a:extLst>
            </p:cNvPr>
            <p:cNvSpPr txBox="1"/>
            <p:nvPr/>
          </p:nvSpPr>
          <p:spPr>
            <a:xfrm>
              <a:off x="4670196" y="4231614"/>
              <a:ext cx="1362874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Services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Catalogs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Data, </a:t>
              </a:r>
              <a:r>
                <a:rPr lang="en-US" sz="1400" dirty="0" err="1">
                  <a:solidFill>
                    <a:schemeClr val="tx1"/>
                  </a:solidFill>
                </a:rPr>
                <a:t>etc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Left-Right Arrow 60">
              <a:extLst>
                <a:ext uri="{FF2B5EF4-FFF2-40B4-BE49-F238E27FC236}">
                  <a16:creationId xmlns:a16="http://schemas.microsoft.com/office/drawing/2014/main" id="{1532AF17-F958-C74C-9546-C5C91C593713}"/>
                </a:ext>
              </a:extLst>
            </p:cNvPr>
            <p:cNvSpPr/>
            <p:nvPr/>
          </p:nvSpPr>
          <p:spPr bwMode="auto">
            <a:xfrm>
              <a:off x="4171469" y="455996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D02F14-7F93-844A-9D35-387760DB6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514" b="32096"/>
            <a:stretch/>
          </p:blipFill>
          <p:spPr>
            <a:xfrm>
              <a:off x="6225438" y="4063096"/>
              <a:ext cx="2224092" cy="1138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1EDBEE-8FD4-5241-8FE9-06710F76E313}"/>
              </a:ext>
            </a:extLst>
          </p:cNvPr>
          <p:cNvGrpSpPr/>
          <p:nvPr/>
        </p:nvGrpSpPr>
        <p:grpSpPr>
          <a:xfrm>
            <a:off x="426357" y="957022"/>
            <a:ext cx="3323830" cy="2902768"/>
            <a:chOff x="426357" y="957022"/>
            <a:chExt cx="3323830" cy="29027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BCBA85-1029-1943-8233-C0FE86E584C1}"/>
                </a:ext>
              </a:extLst>
            </p:cNvPr>
            <p:cNvSpPr txBox="1"/>
            <p:nvPr/>
          </p:nvSpPr>
          <p:spPr>
            <a:xfrm>
              <a:off x="1902691" y="1730582"/>
              <a:ext cx="740908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Folder</a:t>
              </a:r>
              <a:r>
                <a:rPr lang="en-US" sz="1400" dirty="0"/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8AFD25-5389-4443-BBD4-CE6E4D63911E}"/>
                </a:ext>
              </a:extLst>
            </p:cNvPr>
            <p:cNvSpPr txBox="1"/>
            <p:nvPr/>
          </p:nvSpPr>
          <p:spPr>
            <a:xfrm>
              <a:off x="1284291" y="2682653"/>
              <a:ext cx="593432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Docs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2BAAD9-0210-A747-8FAA-B28AE56A4643}"/>
                </a:ext>
              </a:extLst>
            </p:cNvPr>
            <p:cNvSpPr txBox="1"/>
            <p:nvPr/>
          </p:nvSpPr>
          <p:spPr>
            <a:xfrm>
              <a:off x="2525669" y="2669643"/>
              <a:ext cx="562975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Data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A55916-0E8F-2E46-B094-DB9952B23789}"/>
                </a:ext>
              </a:extLst>
            </p:cNvPr>
            <p:cNvSpPr txBox="1"/>
            <p:nvPr/>
          </p:nvSpPr>
          <p:spPr>
            <a:xfrm>
              <a:off x="426357" y="3552013"/>
              <a:ext cx="971741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Wiki page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8D825-A464-5C40-A9A6-636A5C28457E}"/>
                </a:ext>
              </a:extLst>
            </p:cNvPr>
            <p:cNvSpPr txBox="1"/>
            <p:nvPr/>
          </p:nvSpPr>
          <p:spPr>
            <a:xfrm>
              <a:off x="1704438" y="3534302"/>
              <a:ext cx="681597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Image</a:t>
              </a:r>
              <a:endParaRPr lang="en-US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8BE2C7-0EFB-0E4A-B8F0-8BB7D76F483F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 bwMode="auto">
            <a:xfrm flipH="1">
              <a:off x="1581007" y="2038359"/>
              <a:ext cx="692138" cy="64429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35A098-60F7-804C-920B-D6FB26C929A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 bwMode="auto">
            <a:xfrm>
              <a:off x="2273145" y="2038359"/>
              <a:ext cx="534012" cy="63128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EEE2A8-053F-3647-A1D7-2068707C8EB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 bwMode="auto">
            <a:xfrm flipH="1">
              <a:off x="912228" y="2990430"/>
              <a:ext cx="668779" cy="56158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95682C-CA5D-1F48-9A8D-79260A3DF7D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 bwMode="auto">
            <a:xfrm>
              <a:off x="1581007" y="2990430"/>
              <a:ext cx="464230" cy="543872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5716962-55EF-D84D-B969-EE4E5C3B4D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4363" y="957022"/>
              <a:ext cx="2301778" cy="4210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Hierarchy of typed entries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3AD42-E07F-C04D-B6E7-E1E21F8599F6}"/>
                </a:ext>
              </a:extLst>
            </p:cNvPr>
            <p:cNvSpPr txBox="1"/>
            <p:nvPr/>
          </p:nvSpPr>
          <p:spPr>
            <a:xfrm>
              <a:off x="2659824" y="3510890"/>
              <a:ext cx="1090363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Cr1000.csv</a:t>
              </a:r>
              <a:endParaRPr lang="en-US" sz="1400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DDD810C-65F3-8B47-8086-381CC809EEBB}"/>
                </a:ext>
              </a:extLst>
            </p:cNvPr>
            <p:cNvCxnSpPr>
              <a:cxnSpLocks/>
              <a:stCxn id="6" idx="2"/>
              <a:endCxn id="55" idx="0"/>
            </p:cNvCxnSpPr>
            <p:nvPr/>
          </p:nvCxnSpPr>
          <p:spPr bwMode="auto">
            <a:xfrm>
              <a:off x="2807157" y="2977420"/>
              <a:ext cx="397849" cy="53347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99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ECEFF-204C-CC45-A992-90445A88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63" y="1676400"/>
            <a:ext cx="8622048" cy="3731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Move/Copy Confirm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191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1447800" y="4038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9597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Entry Access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B27EC-24DB-FC49-8E1E-82A3387F7417}"/>
              </a:ext>
            </a:extLst>
          </p:cNvPr>
          <p:cNvSpPr txBox="1"/>
          <p:nvPr/>
        </p:nvSpPr>
        <p:spPr>
          <a:xfrm>
            <a:off x="397299" y="1219200"/>
            <a:ext cx="79847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RAMADDA has a hierarchical action/role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Users, IP address and user roles are granted or denied rights to perform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Actions are-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View – can the entry be accessed at all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Edit/New/Delete – can users edit entries, create new entries,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File – Can the file associated with the entry be downloaded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Export – Can the entry be exported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Anonymous upload – Can anonymous users upload files (will be quarantined until an admin makes the file public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1AC90-16D1-904C-903C-4427DA72357E}"/>
              </a:ext>
            </a:extLst>
          </p:cNvPr>
          <p:cNvSpPr/>
          <p:nvPr/>
        </p:nvSpPr>
        <p:spPr>
          <a:xfrm>
            <a:off x="1066800" y="48874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see this in action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3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5629B-F581-9647-8D39-DFFCF9A1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22" y="2209800"/>
            <a:ext cx="7288955" cy="4292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Point Data Collection of Collections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557D930-04A3-2747-A88F-C9293052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Let’s look at  the </a:t>
            </a:r>
            <a:r>
              <a:rPr lang="en-US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Monthly Meteorological Data</a:t>
            </a:r>
            <a:endParaRPr lang="en-US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This is a specialized entry that contains any number of children Point Data Collection entries – a collection of collections.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C7A7A6D-CB3F-7041-99A4-024C4AF93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579415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month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5B69043E-A20D-0240-B216-6DDC07DEBB0F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>
            <a:off x="5638800" y="2870088"/>
            <a:ext cx="914400" cy="2906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4">
            <a:extLst>
              <a:ext uri="{FF2B5EF4-FFF2-40B4-BE49-F238E27FC236}">
                <a16:creationId xmlns:a16="http://schemas.microsoft.com/office/drawing/2014/main" id="{D7D661EF-F49A-A24F-A437-83BE085A9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051" y="3239703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Page through the files</a:t>
            </a:r>
          </a:p>
        </p:txBody>
      </p:sp>
      <p:cxnSp>
        <p:nvCxnSpPr>
          <p:cNvPr id="13" name="Straight Arrow Connector 15">
            <a:extLst>
              <a:ext uri="{FF2B5EF4-FFF2-40B4-BE49-F238E27FC236}">
                <a16:creationId xmlns:a16="http://schemas.microsoft.com/office/drawing/2014/main" id="{37EEB0A4-CF2D-2342-829A-B0B6C394F9E7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>
            <a:off x="5638800" y="3530376"/>
            <a:ext cx="1046251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78556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Point Data Collection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557D930-04A3-2747-A88F-C9293052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1138236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Scrolling down we can see the tree of entries. 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The children entries are each of type Point Data Collection 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The data files are </a:t>
            </a:r>
            <a:r>
              <a:rPr lang="en-US" altLang="en-US" sz="1600" dirty="0" err="1">
                <a:solidFill>
                  <a:schemeClr val="tx1"/>
                </a:solidFill>
              </a:rPr>
              <a:t>NetCDF</a:t>
            </a:r>
            <a:r>
              <a:rPr lang="en-US" altLang="en-US" sz="1600" dirty="0">
                <a:solidFill>
                  <a:schemeClr val="tx1"/>
                </a:solidFill>
              </a:rPr>
              <a:t> Point files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Let’s look at August 2021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C7A7A6D-CB3F-7041-99A4-024C4AF93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012" y="3429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5B69043E-A20D-0240-B216-6DDC07DEBB0F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 flipV="1">
            <a:off x="5949412" y="3276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AFAE885-CC29-F444-92C7-98A55E32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6" y="2437917"/>
            <a:ext cx="8270953" cy="2788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615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Point Data Collection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5C71C-BA3D-F244-A37F-61A0C7E5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2" y="1828800"/>
            <a:ext cx="7841336" cy="4248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3841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07A2E5-AE89-F149-BA57-9A830DEA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58" y="2990743"/>
            <a:ext cx="7578552" cy="3619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 err="1"/>
              <a:t>NetCDF</a:t>
            </a:r>
            <a:r>
              <a:rPr lang="en-US" sz="3200" dirty="0"/>
              <a:t> Point File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7FA151A5-C45D-7F4E-8FC9-429F6D204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2" y="1099818"/>
            <a:ext cx="5745772" cy="1138236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Download the file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your local home directory and choose Pick a Type…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Choose “</a:t>
            </a:r>
            <a:r>
              <a:rPr lang="en-US" altLang="en-US" sz="1600" dirty="0" err="1">
                <a:solidFill>
                  <a:schemeClr val="tx1"/>
                </a:solidFill>
              </a:rPr>
              <a:t>NetCDF</a:t>
            </a:r>
            <a:r>
              <a:rPr lang="en-US" altLang="en-US" sz="1600" dirty="0">
                <a:solidFill>
                  <a:schemeClr val="tx1"/>
                </a:solidFill>
              </a:rPr>
              <a:t> Point File”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C3ABB-67C5-FB40-84B1-2CC6600D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80" y="631811"/>
            <a:ext cx="2446039" cy="2187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4">
            <a:extLst>
              <a:ext uri="{FF2B5EF4-FFF2-40B4-BE49-F238E27FC236}">
                <a16:creationId xmlns:a16="http://schemas.microsoft.com/office/drawing/2014/main" id="{CC7D7260-35BF-7B41-9776-8305C77C3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410200"/>
            <a:ext cx="2057400" cy="8570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Temporal, spatial and faceted metadata automatically extracted</a:t>
            </a:r>
          </a:p>
        </p:txBody>
      </p:sp>
    </p:spTree>
    <p:extLst>
      <p:ext uri="{BB962C8B-B14F-4D97-AF65-F5344CB8AC3E}">
        <p14:creationId xmlns:p14="http://schemas.microsoft.com/office/powerpoint/2010/main" val="154959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25CD02-AB7D-D444-B8D5-88A0A597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362200"/>
            <a:ext cx="8788400" cy="379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83172"/>
            <a:ext cx="52578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Create a folder, e.g. “Purple Air”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Select “Pick a type…” from the entry menu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Select Purple Air Sensor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100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E330F-58FE-E34A-9EE7-993D459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5" y="2133600"/>
            <a:ext cx="8011043" cy="4260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86" y="5334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Sensor Key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544786" y="5181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8D08119B-27FE-A442-B10F-1E48A2E6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All you need to specify is a Sensor ID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In another window go to the Purple Air site -  </a:t>
            </a:r>
            <a:r>
              <a:rPr lang="en-US" altLang="en-US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https://map.purpleair.com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85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86" y="5334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Sensor Key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544786" y="5181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8D08119B-27FE-A442-B10F-1E48A2E6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109023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Select a site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Mouse over “Get this widget”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The site id, e.g., is 101551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Remember that number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44CDE-5196-C840-BFA3-2074E9B7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7118" r="5259" b="9516"/>
          <a:stretch/>
        </p:blipFill>
        <p:spPr>
          <a:xfrm>
            <a:off x="960812" y="2438399"/>
            <a:ext cx="7322621" cy="42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30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86" y="5334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Sensor Key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544786" y="5181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8D08119B-27FE-A442-B10F-1E48A2E6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RAMADDA fetches site metadata from Purple Air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Note: New data is fetched from Purple Air periodically so initially no data is available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BD56F-69F4-4F43-BD02-ED119120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0385"/>
            <a:ext cx="7846219" cy="3999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217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838AAD-B067-6E47-A291-694FFF427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A Tour of RAMADDA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08A07-F4CE-BB49-A97A-6083E876D9F7}"/>
              </a:ext>
            </a:extLst>
          </p:cNvPr>
          <p:cNvSpPr txBox="1"/>
          <p:nvPr/>
        </p:nvSpPr>
        <p:spPr>
          <a:xfrm>
            <a:off x="1618594" y="965179"/>
            <a:ext cx="632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ramadda.unidata.ucar.edu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/repository/a/</a:t>
            </a:r>
            <a:r>
              <a:rPr lang="en-US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ramadda_tour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E74D4-3365-3C4F-ABAE-0099AE0D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3999"/>
            <a:ext cx="7768523" cy="4858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0757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Title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281" y="1076164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97681" y="923764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9903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Integration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The IDV can publish images, movies, data and bundles to RAMADDA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First, install the RAMADDA publisher plugin to your IDV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the Workshop data files download and save the </a:t>
            </a:r>
            <a:r>
              <a:rPr lang="en-US" alt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Ramaddapplugin.jar</a:t>
            </a:r>
            <a:r>
              <a:rPr lang="en-US" altLang="en-US" sz="1600" dirty="0">
                <a:solidFill>
                  <a:schemeClr val="tx1"/>
                </a:solidFill>
              </a:rPr>
              <a:t> file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In the IDV go to Tools-&gt;Plugin Manager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File-&gt;Install plugin from file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Select </a:t>
            </a:r>
            <a:r>
              <a:rPr lang="en-US" altLang="en-US" sz="1600" dirty="0" err="1">
                <a:solidFill>
                  <a:schemeClr val="tx1"/>
                </a:solidFill>
              </a:rPr>
              <a:t>ramaddaplugin.jar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Restart the IDV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3FDF8D-1F1C-764E-A931-1A1FE9EE3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9" t="5555" r="7793" b="10000"/>
          <a:stretch/>
        </p:blipFill>
        <p:spPr>
          <a:xfrm>
            <a:off x="4359065" y="2779955"/>
            <a:ext cx="4305300" cy="3849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96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Integration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6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935F2BC-6FFC-CE4B-A450-4D3C2EE2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Next, create a new publisher in the IDV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the main File-&gt;Publish-&gt;New-&gt;RAMADDA Publisher menu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Enter the below information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Clear the port and click on Use HTTPS …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Enter your RAMADDA user name and password and press OK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74C8-DB23-CA41-8352-1B4F3C190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7853" r="6693" b="19655"/>
          <a:stretch/>
        </p:blipFill>
        <p:spPr>
          <a:xfrm>
            <a:off x="814135" y="2895600"/>
            <a:ext cx="7846219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4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Integration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6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935F2BC-6FFC-CE4B-A450-4D3C2EE2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Now, back to the main IDV page. 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Under the View menu select Capture-&gt;Image…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4076F-1FEC-AA45-A043-E3EB19F1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95338"/>
            <a:ext cx="6324600" cy="4634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2244ADDD-D0ED-6D4E-8F92-F3F0B65C7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4587011"/>
            <a:ext cx="1829443" cy="77448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 RAMADDA Workshop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80583F07-B491-034F-8393-08C266063401}"/>
              </a:ext>
            </a:extLst>
          </p:cNvPr>
          <p:cNvCxnSpPr>
            <a:cxnSpLocks noChangeShapeType="1"/>
            <a:stCxn id="8" idx="3"/>
          </p:cNvCxnSpPr>
          <p:nvPr/>
        </p:nvCxnSpPr>
        <p:spPr bwMode="auto">
          <a:xfrm>
            <a:off x="2289024" y="4974252"/>
            <a:ext cx="287129" cy="112464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06424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7E45A-4493-F94E-A7D0-D5EBE938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987171"/>
            <a:ext cx="8077200" cy="4645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Integration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6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935F2BC-6FFC-CE4B-A450-4D3C2EE2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This lets you specify the new entry name, description, location, </a:t>
            </a:r>
            <a:r>
              <a:rPr lang="en-US" altLang="en-US" sz="1600" dirty="0" err="1">
                <a:solidFill>
                  <a:schemeClr val="tx1"/>
                </a:solidFill>
              </a:rPr>
              <a:t>etc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After adding go back to RAMADDA and see the results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2244ADDD-D0ED-6D4E-8F92-F3F0B65C7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42337"/>
            <a:ext cx="2971800" cy="77448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 the destination entry in RAMADDA. 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Projects-&gt;</a:t>
            </a:r>
            <a:r>
              <a:rPr lang="en-US" altLang="en-US" sz="1200" dirty="0" err="1">
                <a:solidFill>
                  <a:srgbClr val="000000"/>
                </a:solidFill>
              </a:rPr>
              <a:t>Unidata</a:t>
            </a:r>
            <a:r>
              <a:rPr lang="en-US" altLang="en-US" sz="1200" dirty="0">
                <a:solidFill>
                  <a:srgbClr val="000000"/>
                </a:solidFill>
              </a:rPr>
              <a:t> DMRC-&gt;SIPI+NTU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And press OK</a:t>
            </a:r>
          </a:p>
        </p:txBody>
      </p:sp>
    </p:spTree>
    <p:extLst>
      <p:ext uri="{BB962C8B-B14F-4D97-AF65-F5344CB8AC3E}">
        <p14:creationId xmlns:p14="http://schemas.microsoft.com/office/powerpoint/2010/main" val="169808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C9D75-E8E3-BB4C-AD39-A54E3EFC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36" y="1242566"/>
            <a:ext cx="8700577" cy="43747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B71FE-90BB-3C4F-A5D2-F52959D81B9D}"/>
              </a:ext>
            </a:extLst>
          </p:cNvPr>
          <p:cNvGrpSpPr/>
          <p:nvPr/>
        </p:nvGrpSpPr>
        <p:grpSpPr>
          <a:xfrm>
            <a:off x="4702291" y="881070"/>
            <a:ext cx="2438804" cy="914400"/>
            <a:chOff x="4609171" y="1159642"/>
            <a:chExt cx="2438804" cy="914400"/>
          </a:xfrm>
        </p:grpSpPr>
        <p:sp>
          <p:nvSpPr>
            <p:cNvPr id="15363" name="Rectangle 9">
              <a:extLst>
                <a:ext uri="{FF2B5EF4-FFF2-40B4-BE49-F238E27FC236}">
                  <a16:creationId xmlns:a16="http://schemas.microsoft.com/office/drawing/2014/main" id="{943D576B-AB06-834D-824F-7B790B3B7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771" y="1159642"/>
              <a:ext cx="1829204" cy="914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You are always viewing an entry.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Here it is a folder called “Example files..”</a:t>
              </a:r>
            </a:p>
          </p:txBody>
        </p:sp>
        <p:cxnSp>
          <p:nvCxnSpPr>
            <p:cNvPr id="15366" name="Straight Arrow Connector 16">
              <a:extLst>
                <a:ext uri="{FF2B5EF4-FFF2-40B4-BE49-F238E27FC236}">
                  <a16:creationId xmlns:a16="http://schemas.microsoft.com/office/drawing/2014/main" id="{3D438C58-201B-D34D-A13C-488B00A94A27}"/>
                </a:ext>
              </a:extLst>
            </p:cNvPr>
            <p:cNvCxnSpPr>
              <a:cxnSpLocks noChangeShapeType="1"/>
              <a:stCxn id="15363" idx="1"/>
            </p:cNvCxnSpPr>
            <p:nvPr/>
          </p:nvCxnSpPr>
          <p:spPr bwMode="auto">
            <a:xfrm flipH="1">
              <a:off x="4609171" y="1616842"/>
              <a:ext cx="609600" cy="457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01425-7412-3244-BCF8-EB5553956E9A}"/>
              </a:ext>
            </a:extLst>
          </p:cNvPr>
          <p:cNvGrpSpPr/>
          <p:nvPr/>
        </p:nvGrpSpPr>
        <p:grpSpPr>
          <a:xfrm>
            <a:off x="609600" y="2656539"/>
            <a:ext cx="2232352" cy="533400"/>
            <a:chOff x="-640868" y="5980831"/>
            <a:chExt cx="2232352" cy="533400"/>
          </a:xfrm>
        </p:grpSpPr>
        <p:sp>
          <p:nvSpPr>
            <p:cNvPr id="15365" name="Rectangle 11">
              <a:extLst>
                <a:ext uri="{FF2B5EF4-FFF2-40B4-BE49-F238E27FC236}">
                  <a16:creationId xmlns:a16="http://schemas.microsoft.com/office/drawing/2014/main" id="{FA8B5837-4ADA-984F-BE07-D4A0180D3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84" y="5980831"/>
              <a:ext cx="13716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an arrow to open in place</a:t>
              </a:r>
            </a:p>
          </p:txBody>
        </p:sp>
        <p:cxnSp>
          <p:nvCxnSpPr>
            <p:cNvPr id="15367" name="Straight Arrow Connector 20">
              <a:extLst>
                <a:ext uri="{FF2B5EF4-FFF2-40B4-BE49-F238E27FC236}">
                  <a16:creationId xmlns:a16="http://schemas.microsoft.com/office/drawing/2014/main" id="{DAB74993-5BC7-5541-AB4F-5FC0BD3F49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-640868" y="5980831"/>
              <a:ext cx="860752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5A2442-3B60-6B48-9F7A-C05BB56200FE}"/>
              </a:ext>
            </a:extLst>
          </p:cNvPr>
          <p:cNvGrpSpPr/>
          <p:nvPr/>
        </p:nvGrpSpPr>
        <p:grpSpPr>
          <a:xfrm>
            <a:off x="1297495" y="3526980"/>
            <a:ext cx="2093026" cy="533400"/>
            <a:chOff x="1591484" y="3579046"/>
            <a:chExt cx="2093026" cy="533400"/>
          </a:xfrm>
        </p:grpSpPr>
        <p:sp>
          <p:nvSpPr>
            <p:cNvPr id="15368" name="Rectangle 33">
              <a:extLst>
                <a:ext uri="{FF2B5EF4-FFF2-40B4-BE49-F238E27FC236}">
                  <a16:creationId xmlns:a16="http://schemas.microsoft.com/office/drawing/2014/main" id="{0EAB5B6F-5F60-0148-84FF-51DCAF5EA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110" y="3579046"/>
              <a:ext cx="12954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 link to go to that entry</a:t>
              </a:r>
            </a:p>
          </p:txBody>
        </p:sp>
        <p:cxnSp>
          <p:nvCxnSpPr>
            <p:cNvPr id="15369" name="Straight Arrow Connector 34">
              <a:extLst>
                <a:ext uri="{FF2B5EF4-FFF2-40B4-BE49-F238E27FC236}">
                  <a16:creationId xmlns:a16="http://schemas.microsoft.com/office/drawing/2014/main" id="{F650D887-7561-5A4B-B876-4468B4DB216E}"/>
                </a:ext>
              </a:extLst>
            </p:cNvPr>
            <p:cNvCxnSpPr>
              <a:cxnSpLocks noChangeShapeType="1"/>
              <a:stCxn id="15368" idx="1"/>
            </p:cNvCxnSpPr>
            <p:nvPr/>
          </p:nvCxnSpPr>
          <p:spPr bwMode="auto">
            <a:xfrm flipH="1">
              <a:off x="1591484" y="3845746"/>
              <a:ext cx="797626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7E6777-EDDD-2946-BC99-5E748AA7E1FC}"/>
              </a:ext>
            </a:extLst>
          </p:cNvPr>
          <p:cNvGrpSpPr/>
          <p:nvPr/>
        </p:nvGrpSpPr>
        <p:grpSpPr>
          <a:xfrm>
            <a:off x="7006750" y="5176511"/>
            <a:ext cx="1913714" cy="1128796"/>
            <a:chOff x="7010402" y="5500604"/>
            <a:chExt cx="1913714" cy="1128796"/>
          </a:xfrm>
        </p:grpSpPr>
        <p:sp>
          <p:nvSpPr>
            <p:cNvPr id="15364" name="Rectangle 10">
              <a:extLst>
                <a:ext uri="{FF2B5EF4-FFF2-40B4-BE49-F238E27FC236}">
                  <a16:creationId xmlns:a16="http://schemas.microsoft.com/office/drawing/2014/main" id="{7E177392-E6C0-1C4E-A45B-BC233365A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2" y="5980831"/>
              <a:ext cx="1913714" cy="6485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There are folders, files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and other types of entries</a:t>
              </a:r>
            </a:p>
          </p:txBody>
        </p: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B151E016-4612-2B48-AC98-B03D8CB88B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534400" y="5500604"/>
              <a:ext cx="0" cy="38777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E10C8-7552-064B-8FDE-8B397D025288}"/>
              </a:ext>
            </a:extLst>
          </p:cNvPr>
          <p:cNvGrpSpPr/>
          <p:nvPr/>
        </p:nvGrpSpPr>
        <p:grpSpPr>
          <a:xfrm>
            <a:off x="7392294" y="580994"/>
            <a:ext cx="1344690" cy="814853"/>
            <a:chOff x="7348875" y="1078960"/>
            <a:chExt cx="1344690" cy="814853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6F5C70BD-2B36-DE43-B168-E888EDBC9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875" y="1078960"/>
              <a:ext cx="1344690" cy="55121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Login, search, settings, help</a:t>
              </a:r>
            </a:p>
          </p:txBody>
        </p:sp>
        <p:cxnSp>
          <p:nvCxnSpPr>
            <p:cNvPr id="20" name="Straight Arrow Connector 16">
              <a:extLst>
                <a:ext uri="{FF2B5EF4-FFF2-40B4-BE49-F238E27FC236}">
                  <a16:creationId xmlns:a16="http://schemas.microsoft.com/office/drawing/2014/main" id="{62C88F6A-C240-A941-A4F3-3458765DFE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52815" y="1616621"/>
              <a:ext cx="252985" cy="27719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59284-4220-1B49-8B5F-7EBCC2B0685D}"/>
              </a:ext>
            </a:extLst>
          </p:cNvPr>
          <p:cNvGrpSpPr/>
          <p:nvPr/>
        </p:nvGrpSpPr>
        <p:grpSpPr>
          <a:xfrm>
            <a:off x="1899347" y="859104"/>
            <a:ext cx="1137463" cy="647700"/>
            <a:chOff x="1834337" y="1235621"/>
            <a:chExt cx="1137463" cy="647700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3FE0091-408D-F249-B079-7E8178F75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337" y="1235621"/>
              <a:ext cx="1137463" cy="381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Breadcrumbs</a:t>
              </a:r>
            </a:p>
          </p:txBody>
        </p: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36D36A1A-2BFC-FC4C-872B-9E567513BC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91142" y="1616621"/>
              <a:ext cx="375713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Entry 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89387-7732-D341-8070-CE0BB62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4" y="1447800"/>
            <a:ext cx="8836255" cy="41053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D36DCC-E6B6-414F-BB54-F5BF549F3E34}"/>
              </a:ext>
            </a:extLst>
          </p:cNvPr>
          <p:cNvGrpSpPr/>
          <p:nvPr/>
        </p:nvGrpSpPr>
        <p:grpSpPr>
          <a:xfrm>
            <a:off x="838200" y="1000021"/>
            <a:ext cx="1066800" cy="685800"/>
            <a:chOff x="838200" y="1000021"/>
            <a:chExt cx="1066800" cy="685800"/>
          </a:xfrm>
        </p:grpSpPr>
        <p:sp>
          <p:nvSpPr>
            <p:cNvPr id="18435" name="Rectangle 12">
              <a:extLst>
                <a:ext uri="{FF2B5EF4-FFF2-40B4-BE49-F238E27FC236}">
                  <a16:creationId xmlns:a16="http://schemas.microsoft.com/office/drawing/2014/main" id="{60A1426A-BB11-9D4E-A730-4C83C755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000021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Popup menu</a:t>
              </a:r>
            </a:p>
          </p:txBody>
        </p:sp>
        <p:cxnSp>
          <p:nvCxnSpPr>
            <p:cNvPr id="18436" name="Straight Arrow Connector 14">
              <a:extLst>
                <a:ext uri="{FF2B5EF4-FFF2-40B4-BE49-F238E27FC236}">
                  <a16:creationId xmlns:a16="http://schemas.microsoft.com/office/drawing/2014/main" id="{06F0BC4F-9154-4846-B9BC-3F20B0D9A9B2}"/>
                </a:ext>
              </a:extLst>
            </p:cNvPr>
            <p:cNvCxnSpPr>
              <a:cxnSpLocks noChangeShapeType="1"/>
              <a:stCxn id="18435" idx="2"/>
            </p:cNvCxnSpPr>
            <p:nvPr/>
          </p:nvCxnSpPr>
          <p:spPr bwMode="auto">
            <a:xfrm rot="5400000">
              <a:off x="1143000" y="1457221"/>
              <a:ext cx="381000" cy="76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5A402D-A495-3944-900D-0F2B5AB2F073}"/>
              </a:ext>
            </a:extLst>
          </p:cNvPr>
          <p:cNvGrpSpPr/>
          <p:nvPr/>
        </p:nvGrpSpPr>
        <p:grpSpPr>
          <a:xfrm>
            <a:off x="208808" y="2667000"/>
            <a:ext cx="1066800" cy="714994"/>
            <a:chOff x="208808" y="2667000"/>
            <a:chExt cx="1066800" cy="714994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7390D568-2AFB-6745-BF2E-DF141DF8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08" y="3077194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All actions</a:t>
              </a:r>
            </a:p>
          </p:txBody>
        </p:sp>
        <p:cxnSp>
          <p:nvCxnSpPr>
            <p:cNvPr id="7" name="Straight Arrow Connector 14">
              <a:extLst>
                <a:ext uri="{FF2B5EF4-FFF2-40B4-BE49-F238E27FC236}">
                  <a16:creationId xmlns:a16="http://schemas.microsoft.com/office/drawing/2014/main" id="{4AC49464-89F9-3341-A7F0-B5C80ED959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208" y="2667000"/>
              <a:ext cx="533400" cy="41019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Rectangle 12">
            <a:extLst>
              <a:ext uri="{FF2B5EF4-FFF2-40B4-BE49-F238E27FC236}">
                <a16:creationId xmlns:a16="http://schemas.microsoft.com/office/drawing/2014/main" id="{DC76B2B5-FE6E-F44B-8C7B-072955DD3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533421"/>
            <a:ext cx="10668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Information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7AB57B78-7CEF-3C49-9B9C-9421415930F0}"/>
              </a:ext>
            </a:extLst>
          </p:cNvPr>
          <p:cNvCxnSpPr>
            <a:cxnSpLocks noChangeShapeType="1"/>
            <a:stCxn id="11" idx="2"/>
          </p:cNvCxnSpPr>
          <p:nvPr/>
        </p:nvCxnSpPr>
        <p:spPr bwMode="auto">
          <a:xfrm flipH="1">
            <a:off x="5638800" y="1838221"/>
            <a:ext cx="304800" cy="82877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854C6E8-11A8-C647-A995-EBF54AC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Entry Popup Menu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7F795-991B-E948-A8A4-D5E08CD4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5" y="1220346"/>
            <a:ext cx="8843485" cy="4417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22DFE-1D09-DE48-9B9C-811C9FA2A268}"/>
              </a:ext>
            </a:extLst>
          </p:cNvPr>
          <p:cNvSpPr txBox="1"/>
          <p:nvPr/>
        </p:nvSpPr>
        <p:spPr>
          <a:xfrm>
            <a:off x="3429000" y="609600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14E84-C582-6844-B8E5-44218511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89" y="157162"/>
            <a:ext cx="8224838" cy="1138237"/>
          </a:xfrm>
        </p:spPr>
        <p:txBody>
          <a:bodyPr/>
          <a:lstStyle/>
          <a:p>
            <a:r>
              <a:rPr lang="en-US" dirty="0"/>
              <a:t>All Actions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01BB1E1-B3F1-3E44-867E-BFCC12C7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39" y="4343400"/>
            <a:ext cx="1752600" cy="52743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Many ways to view and access an entry</a:t>
            </a:r>
          </a:p>
        </p:txBody>
      </p:sp>
    </p:spTree>
    <p:extLst>
      <p:ext uri="{BB962C8B-B14F-4D97-AF65-F5344CB8AC3E}">
        <p14:creationId xmlns:p14="http://schemas.microsoft.com/office/powerpoint/2010/main" val="33698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Folder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2E685-1FBB-DC40-8605-904B574C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00"/>
            <a:ext cx="6483350" cy="4402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1C4FC7AD-A5F7-7A4C-9F9C-142FDFD4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92913"/>
            <a:ext cx="2667000" cy="914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create some content. Login and go to your home entry. Click on the entry popup menu and select “New Folder”</a:t>
            </a:r>
          </a:p>
        </p:txBody>
      </p:sp>
    </p:spTree>
    <p:extLst>
      <p:ext uri="{BB962C8B-B14F-4D97-AF65-F5344CB8AC3E}">
        <p14:creationId xmlns:p14="http://schemas.microsoft.com/office/powerpoint/2010/main" val="16077820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F5290-E2AC-934E-90A3-2159C52F4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2" y="1607313"/>
            <a:ext cx="7593075" cy="4979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Folder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1C4FC7AD-A5F7-7A4C-9F9C-142FDFD4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64313"/>
            <a:ext cx="1752600" cy="5262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Enter a name and  some description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34340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You can add multiple tags</a:t>
            </a:r>
          </a:p>
        </p:txBody>
      </p:sp>
    </p:spTree>
    <p:extLst>
      <p:ext uri="{BB962C8B-B14F-4D97-AF65-F5344CB8AC3E}">
        <p14:creationId xmlns:p14="http://schemas.microsoft.com/office/powerpoint/2010/main" val="2099466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015B14-2213-8D45-B2F9-3C7345F5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5" y="1700180"/>
            <a:ext cx="8207049" cy="464978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61944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upload some files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33493"/>
            <a:ext cx="4800600" cy="9715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First – go to the Workshop Data Files -&gt;Example image </a:t>
            </a:r>
          </a:p>
          <a:p>
            <a:pPr eaLnBrk="1" hangingPunct="1"/>
            <a:r>
              <a:rPr lang="en-US" alt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en-US" sz="12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ramadda.unidata.ucar.edu</a:t>
            </a:r>
            <a:r>
              <a:rPr lang="en-US" alt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/repository/a/</a:t>
            </a:r>
            <a:r>
              <a:rPr lang="en-US" altLang="en-US" sz="12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workshop_files</a:t>
            </a:r>
            <a:endParaRPr lang="en-US" altLang="en-US" sz="1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Download the image file and save it to disk</a:t>
            </a:r>
          </a:p>
        </p:txBody>
      </p:sp>
    </p:spTree>
    <p:extLst>
      <p:ext uri="{BB962C8B-B14F-4D97-AF65-F5344CB8AC3E}">
        <p14:creationId xmlns:p14="http://schemas.microsoft.com/office/powerpoint/2010/main" val="151797356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18785</TotalTime>
  <Words>1092</Words>
  <Application>Microsoft Macintosh PowerPoint</Application>
  <PresentationFormat>On-screen Show (4:3)</PresentationFormat>
  <Paragraphs>173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Times New Roman</vt:lpstr>
      <vt:lpstr>Office Theme</vt:lpstr>
      <vt:lpstr>RAMADDA</vt:lpstr>
      <vt:lpstr>RAMADDA Model</vt:lpstr>
      <vt:lpstr>A Tour of RAMADDA</vt:lpstr>
      <vt:lpstr>Entry Display</vt:lpstr>
      <vt:lpstr>Entry Popup Menu</vt:lpstr>
      <vt:lpstr>All Actions</vt:lpstr>
      <vt:lpstr>New Folder</vt:lpstr>
      <vt:lpstr>New Folder</vt:lpstr>
      <vt:lpstr>New Files</vt:lpstr>
      <vt:lpstr>New Files</vt:lpstr>
      <vt:lpstr>New Files</vt:lpstr>
      <vt:lpstr>New Files – Specifying the Type</vt:lpstr>
      <vt:lpstr>New Files – Specifying the Type</vt:lpstr>
      <vt:lpstr>New Files – Specifying the Type</vt:lpstr>
      <vt:lpstr>New Files – Specifying the Type</vt:lpstr>
      <vt:lpstr>New Files – Specifying the Type</vt:lpstr>
      <vt:lpstr>Editing, Deleting, etc</vt:lpstr>
      <vt:lpstr> Managing multiple entries</vt:lpstr>
      <vt:lpstr>Drag-and-Drop</vt:lpstr>
      <vt:lpstr>Move/Copy Confirm</vt:lpstr>
      <vt:lpstr>Entry Access</vt:lpstr>
      <vt:lpstr>Point Data Collection of Collections</vt:lpstr>
      <vt:lpstr>Point Data Collection</vt:lpstr>
      <vt:lpstr>Point Data Collection</vt:lpstr>
      <vt:lpstr>NetCDF Point File</vt:lpstr>
      <vt:lpstr>Create Purple Air Sensors</vt:lpstr>
      <vt:lpstr>Create Purple Air Sensors</vt:lpstr>
      <vt:lpstr>Create Purple Air Sensors</vt:lpstr>
      <vt:lpstr>Create Purple Air Sensors</vt:lpstr>
      <vt:lpstr>Title</vt:lpstr>
      <vt:lpstr>IDV/RAMADDA Integration</vt:lpstr>
      <vt:lpstr>IDV/RAMADDA Integration</vt:lpstr>
      <vt:lpstr>IDV/RAMADDA Integration</vt:lpstr>
      <vt:lpstr>IDV/RAMADDA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jeffmc</dc:creator>
  <cp:lastModifiedBy>Jeffrey McWhirter</cp:lastModifiedBy>
  <cp:revision>43</cp:revision>
  <cp:lastPrinted>1601-01-01T00:00:00Z</cp:lastPrinted>
  <dcterms:created xsi:type="dcterms:W3CDTF">2013-11-04T13:11:01Z</dcterms:created>
  <dcterms:modified xsi:type="dcterms:W3CDTF">2022-03-18T16:35:47Z</dcterms:modified>
</cp:coreProperties>
</file>